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0" r:id="rId10"/>
    <p:sldId id="263" r:id="rId11"/>
    <p:sldId id="265" r:id="rId12"/>
    <p:sldId id="264" r:id="rId13"/>
    <p:sldId id="269" r:id="rId14"/>
    <p:sldId id="268" r:id="rId15"/>
    <p:sldId id="266" r:id="rId16"/>
    <p:sldId id="26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9EAB"/>
    <a:srgbClr val="AF52DE"/>
    <a:srgbClr val="252528"/>
    <a:srgbClr val="2DB76B"/>
    <a:srgbClr val="FFC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93"/>
    <p:restoredTop sz="94696"/>
  </p:normalViewPr>
  <p:slideViewPr>
    <p:cSldViewPr snapToGrid="0" snapToObjects="1">
      <p:cViewPr varScale="1">
        <p:scale>
          <a:sx n="162" d="100"/>
          <a:sy n="162" d="100"/>
        </p:scale>
        <p:origin x="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662A3-803F-B04D-86F6-5B2F6A043BC3}" type="datetimeFigureOut">
              <a:rPr lang="en-RU" smtClean="0"/>
              <a:t>02.06.2021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6816E-C893-F44C-BC0E-2066532C153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4524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0774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8506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10771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6816E-C893-F44C-BC0E-2066532C1532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0219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246F5-E614-DF40-B500-895144EF8718}" type="datetime1">
              <a:rPr lang="ru-RU" smtClean="0"/>
              <a:t>02.06.2021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29168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64D77-A996-2C4C-AEE6-95D3A82BC3EB}" type="datetime1">
              <a:rPr lang="ru-RU" smtClean="0"/>
              <a:t>02.06.2021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4610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C928-1221-FC44-84F5-554D62104201}" type="datetime1">
              <a:rPr lang="ru-RU" smtClean="0"/>
              <a:t>02.06.2021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46299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5390B-4DFA-A94D-B893-1C94AA5D2A4C}" type="datetime1">
              <a:rPr lang="ru-RU" smtClean="0"/>
              <a:t>02.06.2021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3945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13A3-AD45-204D-83F6-0AC7FFFDD3F7}" type="datetime1">
              <a:rPr lang="ru-RU" smtClean="0"/>
              <a:t>02.06.2021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5096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850A-FC76-1F4E-A693-10E8C0F449B3}" type="datetime1">
              <a:rPr lang="ru-RU" smtClean="0"/>
              <a:t>02.06.2021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67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754F-DFDD-1544-92CF-D74334A5F91B}" type="datetime1">
              <a:rPr lang="ru-RU" smtClean="0"/>
              <a:t>02.06.2021</a:t>
            </a:fld>
            <a:endParaRPr lang="en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806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9BEE4-6C2C-1C47-AD87-AF7CD2412F5D}" type="datetime1">
              <a:rPr lang="ru-RU" smtClean="0"/>
              <a:t>02.06.2021</a:t>
            </a:fld>
            <a:endParaRPr lang="en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3193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A963-FC66-304B-8D4D-B19F99534FCF}" type="datetime1">
              <a:rPr lang="ru-RU" smtClean="0"/>
              <a:t>02.06.2021</a:t>
            </a:fld>
            <a:endParaRPr lang="en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8191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09A4-572A-6043-B0D0-B814322C60A9}" type="datetime1">
              <a:rPr lang="ru-RU" smtClean="0"/>
              <a:t>02.06.2021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3381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A957-A3BB-4B4D-BFC8-0681D7D83D15}" type="datetime1">
              <a:rPr lang="ru-RU" smtClean="0"/>
              <a:t>02.06.2021</a:t>
            </a:fld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67812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D21BA-BFCC-8841-971A-CF144523E9A2}" type="datetime1">
              <a:rPr lang="ru-RU" smtClean="0"/>
              <a:t>02.06.2021</a:t>
            </a:fld>
            <a:endParaRPr lang="en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D8D01-85B9-BA47-8D26-D97C5FC01864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6545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E75E-5B1D-3B45-8026-93F50B989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629" y="2847867"/>
            <a:ext cx="7746741" cy="1162265"/>
          </a:xfrm>
        </p:spPr>
        <p:txBody>
          <a:bodyPr>
            <a:noAutofit/>
          </a:bodyPr>
          <a:lstStyle/>
          <a:p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Разработка </a:t>
            </a:r>
            <a:r>
              <a:rPr lang="en-US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iOS-</a:t>
            </a:r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приложения </a:t>
            </a:r>
            <a:b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ru-RU" sz="405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rPr>
              <a:t>для поиска мастера на час</a:t>
            </a:r>
            <a:endParaRPr lang="en-RU" sz="4050" b="1" dirty="0">
              <a:latin typeface="Century Gothic" panose="020B0502020202020204" pitchFamily="34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8C4E5AA5-8F1E-C74E-BE7B-7B678BCD5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618" y="137624"/>
            <a:ext cx="8016764" cy="93442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Федеральное государственное автономное образовательное учреждение высшего профессионального образования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«Южно-Уральский государственный университет (национальный исследовательский университет)»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Высшая школа электроники и компьютерных наук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000" kern="0" dirty="0">
                <a:latin typeface="Century Gothic" panose="020B0502020202020204" pitchFamily="34" charset="0"/>
                <a:cs typeface="Times New Roman" panose="02020603050405020304" pitchFamily="18" charset="0"/>
              </a:rPr>
              <a:t>Кафедра системного программирования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89CD50-8359-BF40-B824-1F5356EAA306}"/>
              </a:ext>
            </a:extLst>
          </p:cNvPr>
          <p:cNvSpPr/>
          <p:nvPr/>
        </p:nvSpPr>
        <p:spPr>
          <a:xfrm>
            <a:off x="698629" y="5001116"/>
            <a:ext cx="34713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u="sng" dirty="0" err="1">
                <a:latin typeface="Century Gothic" panose="020B0502020202020204" pitchFamily="34" charset="0"/>
              </a:rPr>
              <a:t>Научныи</a:t>
            </a:r>
            <a:r>
              <a:rPr lang="ru-RU" sz="1500" b="1" u="sng" dirty="0">
                <a:latin typeface="Century Gothic" panose="020B0502020202020204" pitchFamily="34" charset="0"/>
              </a:rPr>
              <a:t>̆ руководитель: 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ст. преподаватель кафедры СП,</a:t>
            </a:r>
          </a:p>
          <a:p>
            <a:r>
              <a:rPr lang="ru-RU" sz="1500" dirty="0" err="1">
                <a:latin typeface="Century Gothic" panose="020B0502020202020204" pitchFamily="34" charset="0"/>
              </a:rPr>
              <a:t>Силкина</a:t>
            </a:r>
            <a:r>
              <a:rPr lang="ru-RU" sz="1500" dirty="0">
                <a:latin typeface="Century Gothic" panose="020B0502020202020204" pitchFamily="34" charset="0"/>
              </a:rPr>
              <a:t> Надежда Сергеевна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629C79-B34C-7C45-88C2-67D5DB5ADD8E}"/>
              </a:ext>
            </a:extLst>
          </p:cNvPr>
          <p:cNvSpPr/>
          <p:nvPr/>
        </p:nvSpPr>
        <p:spPr>
          <a:xfrm>
            <a:off x="5470633" y="5001116"/>
            <a:ext cx="297473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u="sng" dirty="0">
                <a:latin typeface="Century Gothic" panose="020B0502020202020204" pitchFamily="34" charset="0"/>
              </a:rPr>
              <a:t>Автор:</a:t>
            </a:r>
            <a:r>
              <a:rPr lang="ru-RU" sz="1500" dirty="0">
                <a:latin typeface="Century Gothic" panose="020B0502020202020204" pitchFamily="34" charset="0"/>
              </a:rPr>
              <a:t> 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студент группы КЭ-402,</a:t>
            </a:r>
          </a:p>
          <a:p>
            <a:r>
              <a:rPr lang="ru-RU" sz="1500" dirty="0">
                <a:latin typeface="Century Gothic" panose="020B0502020202020204" pitchFamily="34" charset="0"/>
              </a:rPr>
              <a:t>Загоскин Артем Викторович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16222-4842-924A-9770-813E69249DD0}"/>
              </a:ext>
            </a:extLst>
          </p:cNvPr>
          <p:cNvSpPr txBox="1"/>
          <p:nvPr/>
        </p:nvSpPr>
        <p:spPr>
          <a:xfrm>
            <a:off x="3556336" y="635104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Челябинск, 2021</a:t>
            </a:r>
          </a:p>
        </p:txBody>
      </p:sp>
    </p:spTree>
    <p:extLst>
      <p:ext uri="{BB962C8B-B14F-4D97-AF65-F5344CB8AC3E}">
        <p14:creationId xmlns:p14="http://schemas.microsoft.com/office/powerpoint/2010/main" val="3374368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19C-3C84-0E43-8032-0E321DDF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6734483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Список всех задач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67BD9-1CA8-8C46-99DB-398D53FA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10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AF8B05-137C-CB49-867D-0CADDC797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6C062-42ED-6748-9857-C2561A9A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9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33B0-9FA5-B14D-AFB2-2C3AE0E8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6630021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Создание задачи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63C45-E48D-BA4B-A4B3-ADB305D4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11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EDF2D-828A-8A49-BA2A-74163532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00" y="752400"/>
            <a:ext cx="3244434" cy="610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A5894B-BDA9-FC43-A802-0AE96D050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57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CF70-91A4-6F4C-87D3-CF7657EC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8552553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Пользовательские задачи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6036-D039-0046-9140-EA25217B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12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D1B1A6-99D2-554C-B63F-FACF8534504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77" y="631687"/>
            <a:ext cx="3454446" cy="66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97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BDE2-C886-B74F-8377-C3B38D9A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2757436" cy="864000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Отклики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1AA9-201A-684D-B2A6-73CFFDB5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13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DC824-89A4-564C-8CB3-02D7E2BD9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00" y="752400"/>
            <a:ext cx="3244434" cy="610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644FC-E925-0143-AB4F-F5655CAE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36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BDE2-C886-B74F-8377-C3B38D9A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6844841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Профиль пользователя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F1AA9-201A-684D-B2A6-73CFFDB5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14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73A3D-34E9-214D-BE08-57E79611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00" y="752400"/>
            <a:ext cx="3244434" cy="610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242F9-1DA4-434D-A66E-8F3958375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84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AD6C-6D79-1740-AC8C-880CFB17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Тестирование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38667-29C4-134F-B815-74779C615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15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40820-0900-3345-9CF5-50B9CA253897}"/>
              </a:ext>
            </a:extLst>
          </p:cNvPr>
          <p:cNvSpPr txBox="1"/>
          <p:nvPr/>
        </p:nvSpPr>
        <p:spPr>
          <a:xfrm>
            <a:off x="3915719" y="2030723"/>
            <a:ext cx="14093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latin typeface="Century Gothic" panose="020B0502020202020204" pitchFamily="34" charset="0"/>
              </a:rPr>
              <a:t>Устройства</a:t>
            </a:r>
            <a:r>
              <a:rPr lang="en-US" sz="1500" b="1" dirty="0">
                <a:latin typeface="Century Gothic" panose="020B0502020202020204" pitchFamily="34" charset="0"/>
              </a:rPr>
              <a:t>: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BDA604-784B-A24E-ADD5-385C53AA0938}"/>
              </a:ext>
            </a:extLst>
          </p:cNvPr>
          <p:cNvSpPr txBox="1">
            <a:spLocks/>
          </p:cNvSpPr>
          <p:nvPr/>
        </p:nvSpPr>
        <p:spPr>
          <a:xfrm>
            <a:off x="5971879" y="2030723"/>
            <a:ext cx="2431904" cy="2309278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iPhone 8</a:t>
            </a:r>
          </a:p>
          <a:p>
            <a:r>
              <a:rPr lang="en-RU" sz="1500" dirty="0"/>
              <a:t>iPhone 8 Plus</a:t>
            </a:r>
          </a:p>
          <a:p>
            <a:r>
              <a:rPr lang="en-RU" sz="1500" dirty="0"/>
              <a:t>iPhone X</a:t>
            </a:r>
          </a:p>
          <a:p>
            <a:r>
              <a:rPr lang="en-GB" sz="1500" dirty="0" err="1"/>
              <a:t>iP</a:t>
            </a:r>
            <a:r>
              <a:rPr lang="en-RU" sz="1500" dirty="0"/>
              <a:t>hone 12 Mini</a:t>
            </a:r>
          </a:p>
          <a:p>
            <a:r>
              <a:rPr lang="en-RU" sz="1500" dirty="0"/>
              <a:t>iPhone 12</a:t>
            </a:r>
          </a:p>
          <a:p>
            <a:r>
              <a:rPr lang="en-RU" sz="1500" dirty="0"/>
              <a:t>iPhone 12 Pro</a:t>
            </a:r>
          </a:p>
          <a:p>
            <a:r>
              <a:rPr lang="en-RU" sz="1500" dirty="0"/>
              <a:t>iPhone 12 Pro Max</a:t>
            </a:r>
          </a:p>
          <a:p>
            <a:endParaRPr lang="en-RU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5FB62-455D-EB4D-AFC1-CD33C13338B4}"/>
              </a:ext>
            </a:extLst>
          </p:cNvPr>
          <p:cNvSpPr txBox="1"/>
          <p:nvPr/>
        </p:nvSpPr>
        <p:spPr>
          <a:xfrm>
            <a:off x="3915719" y="4489584"/>
            <a:ext cx="13227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latin typeface="Century Gothic" panose="020B0502020202020204" pitchFamily="34" charset="0"/>
              </a:rPr>
              <a:t>Версии ОС</a:t>
            </a:r>
            <a:r>
              <a:rPr lang="en-US" sz="1500" b="1" dirty="0">
                <a:latin typeface="Century Gothic" panose="020B0502020202020204" pitchFamily="34" charset="0"/>
              </a:rPr>
              <a:t>: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72D5F5-D177-A84A-99A1-6D5F0826F3F8}"/>
              </a:ext>
            </a:extLst>
          </p:cNvPr>
          <p:cNvSpPr txBox="1">
            <a:spLocks/>
          </p:cNvSpPr>
          <p:nvPr/>
        </p:nvSpPr>
        <p:spPr>
          <a:xfrm>
            <a:off x="5971879" y="4489523"/>
            <a:ext cx="1686692" cy="1237252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iOS 11</a:t>
            </a:r>
          </a:p>
          <a:p>
            <a:r>
              <a:rPr lang="en-RU" sz="1500" dirty="0"/>
              <a:t>iOS 12</a:t>
            </a:r>
          </a:p>
          <a:p>
            <a:r>
              <a:rPr lang="en-RU" sz="1500" dirty="0"/>
              <a:t>iOS 13</a:t>
            </a:r>
          </a:p>
          <a:p>
            <a:r>
              <a:rPr lang="en-US" sz="1500" dirty="0"/>
              <a:t>iOS 14</a:t>
            </a:r>
            <a:endParaRPr lang="en-RU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36AAE-DCF9-0B4F-863F-936A2A6956A3}"/>
              </a:ext>
            </a:extLst>
          </p:cNvPr>
          <p:cNvSpPr txBox="1"/>
          <p:nvPr/>
        </p:nvSpPr>
        <p:spPr>
          <a:xfrm>
            <a:off x="3915719" y="1282007"/>
            <a:ext cx="18341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Интеграционное</a:t>
            </a:r>
            <a:endParaRPr lang="en-RU" sz="15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554E86-DCB4-2548-BA64-98E17D35FEA2}"/>
              </a:ext>
            </a:extLst>
          </p:cNvPr>
          <p:cNvCxnSpPr>
            <a:cxnSpLocks/>
          </p:cNvCxnSpPr>
          <p:nvPr/>
        </p:nvCxnSpPr>
        <p:spPr>
          <a:xfrm>
            <a:off x="3794778" y="1282007"/>
            <a:ext cx="0" cy="450229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959E836-BE2F-8F4E-8A06-F8167E0EF4E3}"/>
              </a:ext>
            </a:extLst>
          </p:cNvPr>
          <p:cNvSpPr txBox="1"/>
          <p:nvPr/>
        </p:nvSpPr>
        <p:spPr>
          <a:xfrm>
            <a:off x="638641" y="1282008"/>
            <a:ext cx="18341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Функциональное</a:t>
            </a:r>
            <a:endParaRPr lang="en-RU" sz="15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A5E61-E2D9-3B44-8D06-AC1E9461F87A}"/>
              </a:ext>
            </a:extLst>
          </p:cNvPr>
          <p:cNvSpPr txBox="1"/>
          <p:nvPr/>
        </p:nvSpPr>
        <p:spPr>
          <a:xfrm>
            <a:off x="628650" y="2029886"/>
            <a:ext cx="30451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>
                <a:latin typeface="Century Gothic" panose="020B0502020202020204" pitchFamily="34" charset="0"/>
              </a:rPr>
              <a:t>Было разработано </a:t>
            </a:r>
          </a:p>
          <a:p>
            <a:r>
              <a:rPr lang="ru-RU" sz="1500" b="1" dirty="0">
                <a:latin typeface="Century Gothic" panose="020B0502020202020204" pitchFamily="34" charset="0"/>
              </a:rPr>
              <a:t>8</a:t>
            </a:r>
            <a:r>
              <a:rPr lang="ru-RU" sz="1500" dirty="0">
                <a:latin typeface="Century Gothic" panose="020B0502020202020204" pitchFamily="34" charset="0"/>
              </a:rPr>
              <a:t> </a:t>
            </a:r>
            <a:r>
              <a:rPr lang="ru-RU" sz="1500" b="1" dirty="0">
                <a:latin typeface="Century Gothic" panose="020B0502020202020204" pitchFamily="34" charset="0"/>
              </a:rPr>
              <a:t>тестов</a:t>
            </a:r>
            <a:r>
              <a:rPr lang="ru-RU" sz="1500" dirty="0">
                <a:latin typeface="Century Gothic" panose="020B0502020202020204" pitchFamily="34" charset="0"/>
              </a:rPr>
              <a:t> для проверки логики создания задачи</a:t>
            </a:r>
          </a:p>
          <a:p>
            <a:endParaRPr lang="ru-RU" sz="1500" dirty="0">
              <a:latin typeface="Century Gothic" panose="020B0502020202020204" pitchFamily="34" charset="0"/>
            </a:endParaRPr>
          </a:p>
          <a:p>
            <a:r>
              <a:rPr lang="ru-RU" sz="1500" dirty="0">
                <a:latin typeface="Century Gothic" panose="020B0502020202020204" pitchFamily="34" charset="0"/>
              </a:rPr>
              <a:t>Всего было написано </a:t>
            </a:r>
          </a:p>
          <a:p>
            <a:r>
              <a:rPr lang="ru-RU" sz="1500" b="1" dirty="0">
                <a:latin typeface="Century Gothic" panose="020B0502020202020204" pitchFamily="34" charset="0"/>
              </a:rPr>
              <a:t>44 теста </a:t>
            </a:r>
            <a:r>
              <a:rPr lang="ru-RU" sz="1500" dirty="0">
                <a:latin typeface="Century Gothic" panose="020B0502020202020204" pitchFamily="34" charset="0"/>
              </a:rPr>
              <a:t>для всех модулей приложения</a:t>
            </a:r>
          </a:p>
          <a:p>
            <a:endParaRPr lang="ru-RU" sz="1500" b="1" dirty="0">
              <a:latin typeface="Century Gothic" panose="020B0502020202020204" pitchFamily="34" charset="0"/>
            </a:endParaRPr>
          </a:p>
          <a:p>
            <a:r>
              <a:rPr lang="ru-RU" sz="1500" dirty="0">
                <a:latin typeface="Century Gothic" panose="020B0502020202020204" pitchFamily="34" charset="0"/>
              </a:rPr>
              <a:t>Все тесты пройдены </a:t>
            </a:r>
            <a:r>
              <a:rPr lang="ru-RU" sz="1500" b="1" dirty="0">
                <a:latin typeface="Century Gothic" panose="020B0502020202020204" pitchFamily="34" charset="0"/>
              </a:rPr>
              <a:t>успешно</a:t>
            </a:r>
            <a:endParaRPr lang="en-RU" sz="15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100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0747-BC80-D841-96B5-9C39CA23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Основные результаты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89E4E-178C-9641-A44F-FF991186B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768686"/>
            <a:ext cx="7886699" cy="3320628"/>
          </a:xfrm>
        </p:spPr>
        <p:txBody>
          <a:bodyPr>
            <a:no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Выполнен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анализ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предметной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области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и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сравнение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схожих приложений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Выполнено проектирование мобильного приложения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Реализовано мобильное приложение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ru-RU" dirty="0"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Рассмотрены и произведены два вида тестирования мобильного приложения</a:t>
            </a:r>
            <a:r>
              <a:rPr lang="en-RU" dirty="0">
                <a:effectLst/>
                <a:latin typeface="Century Gothic" panose="020B0502020202020204" pitchFamily="34" charset="0"/>
              </a:rPr>
              <a:t> 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418CC-C4E4-F74D-95C6-D6EDD738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16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467795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D025-5E7C-C447-9846-12C64323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Актуальность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8FB69-15F4-EB4D-B656-DF80FC4A4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0306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Владение каким-либо навыком не всегда окупает время, потраченное на обучение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Рынок мобильных приложений один из самых развивающихся на сегодняшний день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Находить мастеров через приложение проще и быстрее</a:t>
            </a:r>
            <a:endParaRPr lang="en-RU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1C5E8-FE67-F743-B8A8-FA3E7620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2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1330319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5E472-F167-5D43-BE7E-FAA3E4B3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Цель и задачи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86F4-A603-C94E-9858-57B24726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00" y="1521743"/>
            <a:ext cx="1105106" cy="3226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500" b="1" dirty="0">
                <a:latin typeface="Century Gothic" panose="020B0502020202020204" pitchFamily="34" charset="0"/>
              </a:rPr>
              <a:t>Цель</a:t>
            </a:r>
            <a:r>
              <a:rPr lang="en-RU" sz="2500" b="1" dirty="0"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RU" sz="2500" b="1" dirty="0">
              <a:latin typeface="Century Gothic" panose="020B0502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536946-0814-B74D-BFA3-ADB1FB21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3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17FAB-3914-CF42-A92B-EEBF401AE8A4}"/>
              </a:ext>
            </a:extLst>
          </p:cNvPr>
          <p:cNvSpPr txBox="1"/>
          <p:nvPr/>
        </p:nvSpPr>
        <p:spPr>
          <a:xfrm>
            <a:off x="2774407" y="1521743"/>
            <a:ext cx="57404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>
                <a:latin typeface="Century Gothic" panose="020B0502020202020204" pitchFamily="34" charset="0"/>
              </a:rPr>
              <a:t>Разработка </a:t>
            </a:r>
            <a:r>
              <a:rPr lang="en-US" sz="2500" dirty="0">
                <a:latin typeface="Century Gothic" panose="020B0502020202020204" pitchFamily="34" charset="0"/>
              </a:rPr>
              <a:t>iOS-</a:t>
            </a:r>
            <a:r>
              <a:rPr lang="ru-RU" sz="2500" dirty="0">
                <a:latin typeface="Century Gothic" panose="020B0502020202020204" pitchFamily="34" charset="0"/>
              </a:rPr>
              <a:t>приложения для поиска мастера на час</a:t>
            </a:r>
            <a:endParaRPr lang="en-RU" sz="2500" dirty="0">
              <a:latin typeface="Century Gothic" panose="020B0502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7190C2-7113-2042-8B30-1CEC01F3A9C6}"/>
              </a:ext>
            </a:extLst>
          </p:cNvPr>
          <p:cNvSpPr txBox="1">
            <a:spLocks/>
          </p:cNvSpPr>
          <p:nvPr/>
        </p:nvSpPr>
        <p:spPr>
          <a:xfrm>
            <a:off x="629100" y="3003030"/>
            <a:ext cx="1365955" cy="322669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500" b="1" dirty="0"/>
              <a:t>Задачи</a:t>
            </a:r>
            <a:r>
              <a:rPr lang="en-RU" sz="2500" b="1" dirty="0"/>
              <a:t>:</a:t>
            </a:r>
          </a:p>
          <a:p>
            <a:pPr marL="0" indent="0">
              <a:buNone/>
            </a:pPr>
            <a:endParaRPr lang="en-RU" sz="2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F60F7-5B7D-2B44-8493-02B78EDCDB16}"/>
              </a:ext>
            </a:extLst>
          </p:cNvPr>
          <p:cNvSpPr txBox="1"/>
          <p:nvPr/>
        </p:nvSpPr>
        <p:spPr>
          <a:xfrm>
            <a:off x="2774407" y="2929660"/>
            <a:ext cx="574049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500" b="1" dirty="0">
                <a:latin typeface="Century Gothic" panose="020B0502020202020204" pitchFamily="34" charset="0"/>
              </a:rPr>
              <a:t>1</a:t>
            </a:r>
            <a:r>
              <a:rPr lang="en-US" sz="2500" b="1" dirty="0">
                <a:latin typeface="Century Gothic" panose="020B0502020202020204" pitchFamily="34" charset="0"/>
              </a:rPr>
              <a:t>. </a:t>
            </a:r>
            <a:r>
              <a:rPr lang="ru-RU" sz="2500" dirty="0">
                <a:latin typeface="Century Gothic" panose="020B0502020202020204" pitchFamily="34" charset="0"/>
              </a:rPr>
              <a:t>Провести анализ предметной области и обзор аналогичных проектов</a:t>
            </a:r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b="1" dirty="0">
                <a:latin typeface="Century Gothic" panose="020B0502020202020204" pitchFamily="34" charset="0"/>
              </a:rPr>
              <a:t>2.</a:t>
            </a:r>
            <a:r>
              <a:rPr lang="ru-RU" sz="2500" b="1" dirty="0">
                <a:latin typeface="Century Gothic" panose="020B0502020202020204" pitchFamily="34" charset="0"/>
              </a:rPr>
              <a:t> </a:t>
            </a:r>
            <a:r>
              <a:rPr lang="ru-RU" sz="2500" dirty="0">
                <a:latin typeface="Century Gothic" panose="020B0502020202020204" pitchFamily="34" charset="0"/>
              </a:rPr>
              <a:t>Спроектировать мобильное приложение</a:t>
            </a:r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b="1" dirty="0">
                <a:latin typeface="Century Gothic" panose="020B0502020202020204" pitchFamily="34" charset="0"/>
              </a:rPr>
              <a:t>3. </a:t>
            </a:r>
            <a:r>
              <a:rPr lang="ru-RU" sz="2500" dirty="0">
                <a:latin typeface="Century Gothic" panose="020B0502020202020204" pitchFamily="34" charset="0"/>
              </a:rPr>
              <a:t>Реализовать мобильное приложение</a:t>
            </a:r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b="1" dirty="0">
                <a:latin typeface="Century Gothic" panose="020B0502020202020204" pitchFamily="34" charset="0"/>
              </a:rPr>
              <a:t>4. </a:t>
            </a:r>
            <a:r>
              <a:rPr lang="ru-RU" sz="2500" dirty="0">
                <a:latin typeface="Century Gothic" panose="020B0502020202020204" pitchFamily="34" charset="0"/>
              </a:rPr>
              <a:t>Протестировать мобильное приложение</a:t>
            </a:r>
            <a:endParaRPr lang="en-RU" sz="2500" dirty="0">
              <a:latin typeface="Century Gothic" panose="020B0502020202020204" pitchFamily="34" charset="0"/>
            </a:endParaRPr>
          </a:p>
          <a:p>
            <a:endParaRPr lang="en-US" sz="25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9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7521-D760-464C-ACC8-F6BAA880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Обзор аналогов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49933-B77B-574A-8BC4-E14D792E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0" y="1365437"/>
            <a:ext cx="1779673" cy="273409"/>
          </a:xfrm>
        </p:spPr>
        <p:txBody>
          <a:bodyPr>
            <a:noAutofit/>
          </a:bodyPr>
          <a:lstStyle/>
          <a:p>
            <a:r>
              <a:rPr lang="ru-RU" sz="1600" b="1" dirty="0" err="1">
                <a:latin typeface="Century Gothic" panose="020B0502020202020204" pitchFamily="34" charset="0"/>
              </a:rPr>
              <a:t>СберУслуги</a:t>
            </a:r>
            <a:endParaRPr lang="ru-RU" sz="1600" b="1" dirty="0">
              <a:latin typeface="Century Gothic" panose="020B0502020202020204" pitchFamily="34" charset="0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F957BC5D-0F0D-0D4C-8112-C100668C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4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30663-5376-114E-B84D-45EE10AE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323" y="1358724"/>
            <a:ext cx="274031" cy="27403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04A5E2-A85F-F844-905B-76DCE7991979}"/>
              </a:ext>
            </a:extLst>
          </p:cNvPr>
          <p:cNvSpPr txBox="1">
            <a:spLocks/>
          </p:cNvSpPr>
          <p:nvPr/>
        </p:nvSpPr>
        <p:spPr>
          <a:xfrm>
            <a:off x="630000" y="3732742"/>
            <a:ext cx="1009205" cy="273409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Profi.ru</a:t>
            </a:r>
            <a:endParaRPr lang="ru-RU" sz="1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7B14C2-26C7-024C-8E0D-B981A4C6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54" y="1358724"/>
            <a:ext cx="274031" cy="274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C5C18-4B69-2747-8500-105CED13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385" y="1358724"/>
            <a:ext cx="274031" cy="2740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F1EAF-C377-E243-8DC9-CD90D2428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416" y="1358724"/>
            <a:ext cx="274031" cy="2740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18A647-AA10-2947-B39D-FEB1C6529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520" y="1358724"/>
            <a:ext cx="274031" cy="274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ACBF9D-B59F-2343-A960-2FE03BB2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36" y="3732742"/>
            <a:ext cx="274031" cy="2740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16B9A5-BA62-BA45-A57F-3CB6536C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004" y="3732742"/>
            <a:ext cx="274031" cy="2740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621A4C-E378-DB45-8F41-EC8601441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09" y="3732742"/>
            <a:ext cx="274031" cy="2740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901EB5-B5CE-F043-AFA7-B1749744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250" y="3732742"/>
            <a:ext cx="274031" cy="2740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E82AD4-CFE7-8242-BB02-7849791A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356" y="3732742"/>
            <a:ext cx="274031" cy="2740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E213B2-8317-9542-AE9F-AABE4BB5F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964" y="1358724"/>
            <a:ext cx="2212223" cy="4791600"/>
          </a:xfrm>
          <a:prstGeom prst="rect">
            <a:avLst/>
          </a:prstGeom>
          <a:noFill/>
          <a:ln w="6350">
            <a:solidFill>
              <a:srgbClr val="2DB76B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F5ABE4-8E29-074F-AD99-37BA6623B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837" y="1358724"/>
            <a:ext cx="2210319" cy="4791600"/>
          </a:xfrm>
          <a:prstGeom prst="rect">
            <a:avLst/>
          </a:prstGeom>
          <a:ln>
            <a:solidFill>
              <a:srgbClr val="FFC6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F6D370-7D6A-6C41-B315-32DD83C3D28A}"/>
              </a:ext>
            </a:extLst>
          </p:cNvPr>
          <p:cNvSpPr txBox="1"/>
          <p:nvPr/>
        </p:nvSpPr>
        <p:spPr>
          <a:xfrm>
            <a:off x="943200" y="1762353"/>
            <a:ext cx="28410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Плюсы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Безопасность</a:t>
            </a:r>
          </a:p>
          <a:p>
            <a:r>
              <a:rPr lang="ru-RU" sz="1600" dirty="0">
                <a:latin typeface="Century Gothic" panose="020B0502020202020204" pitchFamily="34" charset="0"/>
              </a:rPr>
              <a:t>Минусы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 err="1">
                <a:latin typeface="Century Gothic" panose="020B0502020202020204" pitchFamily="34" charset="0"/>
              </a:rPr>
              <a:t>Неинтуитивный</a:t>
            </a:r>
            <a:r>
              <a:rPr lang="ru-RU" sz="1600" dirty="0">
                <a:latin typeface="Century Gothic" panose="020B0502020202020204" pitchFamily="34" charset="0"/>
              </a:rPr>
              <a:t> интерфейс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Отсутствие оценок у новых пользователей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ru-RU" sz="1600" dirty="0"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F350B-4ADE-8942-8798-1199F5803B75}"/>
              </a:ext>
            </a:extLst>
          </p:cNvPr>
          <p:cNvSpPr txBox="1"/>
          <p:nvPr/>
        </p:nvSpPr>
        <p:spPr>
          <a:xfrm>
            <a:off x="943200" y="4139961"/>
            <a:ext cx="30761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Century Gothic" panose="020B0502020202020204" pitchFamily="34" charset="0"/>
              </a:rPr>
              <a:t>Плюсы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Большое количество пользователей</a:t>
            </a:r>
          </a:p>
          <a:p>
            <a:r>
              <a:rPr lang="ru-RU" sz="1600" dirty="0">
                <a:latin typeface="Century Gothic" panose="020B0502020202020204" pitchFamily="34" charset="0"/>
              </a:rPr>
              <a:t>Минусы</a:t>
            </a:r>
            <a:r>
              <a:rPr lang="en-US" sz="1600" dirty="0">
                <a:latin typeface="Century Gothic" panose="020B0502020202020204" pitchFamily="34" charset="0"/>
              </a:rPr>
              <a:t>:</a:t>
            </a:r>
            <a:endParaRPr lang="ru-RU" sz="1600" dirty="0">
              <a:latin typeface="Century Gothic" panose="020B0502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Оплата для создания отклика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Century Gothic" panose="020B0502020202020204" pitchFamily="34" charset="0"/>
              </a:rPr>
              <a:t>Отсутствие оценок у новых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378931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3FC6-DEA8-9243-90A2-E9115B48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8368866" cy="864000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Варианты использования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BA024-E978-0E4A-A77A-583AA428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5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A6848-7A8C-344E-A818-814D36D67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7" y="1532982"/>
            <a:ext cx="8998866" cy="37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8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9437-6BFB-8E4E-9A33-3744986C3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7236993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Архитектура приложения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2FF1E-073E-2B41-A80D-59E252F1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6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2C31C-17B9-684A-8A57-4C4F05893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75600"/>
            <a:ext cx="7300215" cy="573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2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6A08-01A9-064B-A961-EE4D84B2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Реализация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253EE-DE3B-704F-B341-CDEE78520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6523"/>
            <a:ext cx="8196852" cy="46389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</a:t>
            </a:r>
            <a:r>
              <a:rPr lang="en-US" sz="2000" dirty="0">
                <a:latin typeface="Century Gothic" panose="020B0502020202020204" pitchFamily="34" charset="0"/>
              </a:rPr>
              <a:t>Swift</a:t>
            </a:r>
            <a:endParaRPr lang="ru-RU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</a:t>
            </a:r>
            <a:r>
              <a:rPr lang="en-US" sz="2000" dirty="0" err="1">
                <a:latin typeface="Century Gothic" panose="020B0502020202020204" pitchFamily="34" charset="0"/>
              </a:rPr>
              <a:t>Xcode</a:t>
            </a:r>
            <a:endParaRPr lang="en-US" sz="2000" dirty="0">
              <a:latin typeface="Century Gothic" panose="020B0502020202020204" pitchFamily="34" charset="0"/>
            </a:endParaRPr>
          </a:p>
          <a:p>
            <a:endParaRPr lang="ru-RU" sz="20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ru-RU" sz="2000" dirty="0">
                <a:latin typeface="Century Gothic" panose="020B0502020202020204" pitchFamily="34" charset="0"/>
              </a:rPr>
              <a:t>      Сторонние библиотеки</a:t>
            </a:r>
            <a:r>
              <a:rPr lang="en-US" sz="2000" dirty="0">
                <a:latin typeface="Century Gothic" panose="020B0502020202020204" pitchFamily="34" charset="0"/>
              </a:rPr>
              <a:t>:</a:t>
            </a: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SwaggerClient</a:t>
            </a:r>
            <a:r>
              <a:rPr lang="en-US" sz="2000" dirty="0">
                <a:latin typeface="Century Gothic" panose="020B0502020202020204" pitchFamily="34" charset="0"/>
              </a:rPr>
              <a:t> – </a:t>
            </a:r>
            <a:r>
              <a:rPr lang="ru-RU" sz="2000" dirty="0">
                <a:latin typeface="Century Gothic" panose="020B0502020202020204" pitchFamily="34" charset="0"/>
              </a:rPr>
              <a:t>используется для </a:t>
            </a:r>
            <a:r>
              <a:rPr lang="ru-RU" sz="2000" dirty="0" err="1">
                <a:latin typeface="Century Gothic" panose="020B0502020202020204" pitchFamily="34" charset="0"/>
              </a:rPr>
              <a:t>кодогенерации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Alamofire</a:t>
            </a:r>
            <a:r>
              <a:rPr lang="ru-RU" sz="2000" dirty="0">
                <a:latin typeface="Century Gothic" panose="020B0502020202020204" pitchFamily="34" charset="0"/>
              </a:rPr>
              <a:t> – используется для работы с сетью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SDWebImage</a:t>
            </a:r>
            <a:r>
              <a:rPr lang="ru-RU" sz="2000" dirty="0">
                <a:latin typeface="Century Gothic" panose="020B0502020202020204" pitchFamily="34" charset="0"/>
              </a:rPr>
              <a:t> – используется для загрузки фотографий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GoogleSignIn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– используется для входа через </a:t>
            </a:r>
            <a:r>
              <a:rPr lang="en-US" sz="2000" dirty="0">
                <a:latin typeface="Century Gothic" panose="020B0502020202020204" pitchFamily="34" charset="0"/>
              </a:rPr>
              <a:t>Google</a:t>
            </a: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Century Gothic" panose="020B0502020202020204" pitchFamily="34" charset="0"/>
              </a:rPr>
              <a:t>FBSDKLoginKit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–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ru-RU" sz="2000" dirty="0">
                <a:latin typeface="Century Gothic" panose="020B0502020202020204" pitchFamily="34" charset="0"/>
              </a:rPr>
              <a:t>используется для входа через </a:t>
            </a:r>
            <a:r>
              <a:rPr lang="en-US" sz="2000" dirty="0">
                <a:latin typeface="Century Gothic" panose="020B0502020202020204" pitchFamily="34" charset="0"/>
              </a:rPr>
              <a:t>Facebook</a:t>
            </a:r>
            <a:endParaRPr lang="ru-RU" sz="2000" dirty="0">
              <a:latin typeface="Century Gothic" panose="020B0502020202020204" pitchFamily="34" charset="0"/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Century Gothic" panose="020B0502020202020204" pitchFamily="34" charset="0"/>
              </a:rPr>
              <a:t>Vision – </a:t>
            </a:r>
            <a:r>
              <a:rPr lang="ru-RU" sz="2000" dirty="0">
                <a:latin typeface="Century Gothic" panose="020B0502020202020204" pitchFamily="34" charset="0"/>
              </a:rPr>
              <a:t>используется для распознавания текста на фото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RU" sz="2000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B3363-EC28-0E4A-941F-D791908A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7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3E8358-7A77-BC48-B0DD-1414270EE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650" y="1346524"/>
            <a:ext cx="370490" cy="370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D03EB-8FD9-674D-819F-1F99FF0B0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99" y="1995614"/>
            <a:ext cx="1154261" cy="60598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2A0A45D-6A4A-674E-9F1B-EDA055239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235" y="2890094"/>
            <a:ext cx="449317" cy="44931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43337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94E2-F1EA-A541-9D9D-83A212502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00"/>
            <a:ext cx="7886700" cy="8640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Дизайн-система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F02A8-EC0C-7F41-8D2E-DB3A395C0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8</a:t>
            </a:fld>
            <a:r>
              <a:rPr lang="en-RU" sz="1600" b="1" dirty="0">
                <a:latin typeface="Century Gothic" panose="020B0502020202020204" pitchFamily="34" charset="0"/>
              </a:rPr>
              <a:t>/16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B31F26D-BB3D-6248-8AD4-C7637EA7F489}"/>
              </a:ext>
            </a:extLst>
          </p:cNvPr>
          <p:cNvSpPr>
            <a:spLocks noChangeAspect="1"/>
          </p:cNvSpPr>
          <p:nvPr/>
        </p:nvSpPr>
        <p:spPr>
          <a:xfrm>
            <a:off x="2275453" y="2433600"/>
            <a:ext cx="1260000" cy="1260000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E3DC7B9-CABF-BD40-A886-1AB6B48D5219}"/>
              </a:ext>
            </a:extLst>
          </p:cNvPr>
          <p:cNvSpPr>
            <a:spLocks noChangeAspect="1"/>
          </p:cNvSpPr>
          <p:nvPr/>
        </p:nvSpPr>
        <p:spPr>
          <a:xfrm>
            <a:off x="3083808" y="4052455"/>
            <a:ext cx="1260000" cy="1260000"/>
          </a:xfrm>
          <a:prstGeom prst="roundRect">
            <a:avLst/>
          </a:prstGeom>
          <a:solidFill>
            <a:srgbClr val="25252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80C204D-9FDD-1746-935F-5A5AF6409B8B}"/>
              </a:ext>
            </a:extLst>
          </p:cNvPr>
          <p:cNvSpPr>
            <a:spLocks noChangeAspect="1"/>
          </p:cNvSpPr>
          <p:nvPr/>
        </p:nvSpPr>
        <p:spPr>
          <a:xfrm>
            <a:off x="4798104" y="4052455"/>
            <a:ext cx="1260000" cy="1260000"/>
          </a:xfrm>
          <a:prstGeom prst="roundRect">
            <a:avLst/>
          </a:prstGeom>
          <a:solidFill>
            <a:srgbClr val="9E9EA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5F7228-0A9C-4240-A41B-C55122CDB9A2}"/>
              </a:ext>
            </a:extLst>
          </p:cNvPr>
          <p:cNvSpPr txBox="1"/>
          <p:nvPr/>
        </p:nvSpPr>
        <p:spPr>
          <a:xfrm>
            <a:off x="2345043" y="206183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#000000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74AC29-2E0E-7F48-B5B7-93A012D75AD7}"/>
              </a:ext>
            </a:extLst>
          </p:cNvPr>
          <p:cNvSpPr txBox="1"/>
          <p:nvPr/>
        </p:nvSpPr>
        <p:spPr>
          <a:xfrm>
            <a:off x="3096491" y="5318391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#1C1C1E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4B7EEF-8939-024E-A258-6FCA1D3C79D2}"/>
              </a:ext>
            </a:extLst>
          </p:cNvPr>
          <p:cNvSpPr txBox="1"/>
          <p:nvPr/>
        </p:nvSpPr>
        <p:spPr>
          <a:xfrm>
            <a:off x="3975844" y="205687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#AF52DE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3E6DA2-C1A5-F440-9EF1-BA19752812D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865953" y="1864800"/>
            <a:ext cx="363600" cy="1198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142AB-CCDD-344C-907B-6DE64A4D626D}"/>
              </a:ext>
            </a:extLst>
          </p:cNvPr>
          <p:cNvCxnSpPr>
            <a:cxnSpLocks/>
          </p:cNvCxnSpPr>
          <p:nvPr/>
        </p:nvCxnSpPr>
        <p:spPr>
          <a:xfrm>
            <a:off x="7229461" y="1864800"/>
            <a:ext cx="1644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DF1058-194C-7A45-A02F-81D8D251538C}"/>
              </a:ext>
            </a:extLst>
          </p:cNvPr>
          <p:cNvSpPr txBox="1"/>
          <p:nvPr/>
        </p:nvSpPr>
        <p:spPr>
          <a:xfrm>
            <a:off x="7103008" y="1064607"/>
            <a:ext cx="1791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latin typeface="Century Gothic" panose="020B0502020202020204" pitchFamily="34" charset="0"/>
              </a:rPr>
              <a:t>основной текст</a:t>
            </a:r>
            <a:endParaRPr lang="en-RU" sz="2500" dirty="0">
              <a:latin typeface="Century Gothic" panose="020B0502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584597-8E52-CD4F-B012-7EAFA8601B74}"/>
              </a:ext>
            </a:extLst>
          </p:cNvPr>
          <p:cNvCxnSpPr>
            <a:cxnSpLocks/>
          </p:cNvCxnSpPr>
          <p:nvPr/>
        </p:nvCxnSpPr>
        <p:spPr>
          <a:xfrm>
            <a:off x="6058104" y="4653023"/>
            <a:ext cx="406799" cy="662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20D968-8F13-0B44-926D-27DFA3383D4A}"/>
              </a:ext>
            </a:extLst>
          </p:cNvPr>
          <p:cNvCxnSpPr>
            <a:cxnSpLocks/>
          </p:cNvCxnSpPr>
          <p:nvPr/>
        </p:nvCxnSpPr>
        <p:spPr>
          <a:xfrm>
            <a:off x="6463352" y="5314573"/>
            <a:ext cx="2101563" cy="1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FA1CFED-9A41-5D40-B455-72738DFD4F68}"/>
              </a:ext>
            </a:extLst>
          </p:cNvPr>
          <p:cNvSpPr txBox="1"/>
          <p:nvPr/>
        </p:nvSpPr>
        <p:spPr>
          <a:xfrm>
            <a:off x="6525084" y="4450681"/>
            <a:ext cx="19671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latin typeface="Century Gothic" panose="020B0502020202020204" pitchFamily="34" charset="0"/>
              </a:rPr>
              <a:t>вторичный текст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FC33D1-5DA0-BB46-9723-7E774D66689A}"/>
              </a:ext>
            </a:extLst>
          </p:cNvPr>
          <p:cNvSpPr txBox="1"/>
          <p:nvPr/>
        </p:nvSpPr>
        <p:spPr>
          <a:xfrm>
            <a:off x="4848458" y="531839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#9E9EAB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B490CDF-6AE8-844A-A215-6F054DDB25B4}"/>
              </a:ext>
            </a:extLst>
          </p:cNvPr>
          <p:cNvCxnSpPr>
            <a:cxnSpLocks/>
          </p:cNvCxnSpPr>
          <p:nvPr/>
        </p:nvCxnSpPr>
        <p:spPr>
          <a:xfrm>
            <a:off x="1908680" y="1864800"/>
            <a:ext cx="363600" cy="1198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46C6D2C-85C1-3F45-8861-95A17314B6C3}"/>
              </a:ext>
            </a:extLst>
          </p:cNvPr>
          <p:cNvCxnSpPr>
            <a:cxnSpLocks/>
          </p:cNvCxnSpPr>
          <p:nvPr/>
        </p:nvCxnSpPr>
        <p:spPr>
          <a:xfrm>
            <a:off x="674289" y="1864800"/>
            <a:ext cx="1231218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9E057BE-E849-384A-97C2-BA5FC80403F4}"/>
              </a:ext>
            </a:extLst>
          </p:cNvPr>
          <p:cNvSpPr txBox="1"/>
          <p:nvPr/>
        </p:nvSpPr>
        <p:spPr>
          <a:xfrm>
            <a:off x="439587" y="1064607"/>
            <a:ext cx="17768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latin typeface="Century Gothic" panose="020B0502020202020204" pitchFamily="34" charset="0"/>
              </a:rPr>
              <a:t>задний</a:t>
            </a:r>
          </a:p>
          <a:p>
            <a:pPr algn="ctr"/>
            <a:r>
              <a:rPr lang="en-US" sz="2500" dirty="0">
                <a:latin typeface="Century Gothic" panose="020B0502020202020204" pitchFamily="34" charset="0"/>
              </a:rPr>
              <a:t> </a:t>
            </a:r>
            <a:r>
              <a:rPr lang="ru-RU" sz="2500" dirty="0">
                <a:latin typeface="Century Gothic" panose="020B0502020202020204" pitchFamily="34" charset="0"/>
              </a:rPr>
              <a:t>фон</a:t>
            </a:r>
            <a:endParaRPr lang="en-RU" sz="2500" dirty="0">
              <a:latin typeface="Century Gothic" panose="020B0502020202020204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34506AB-9104-A843-9601-0E86DD6A4CE0}"/>
              </a:ext>
            </a:extLst>
          </p:cNvPr>
          <p:cNvCxnSpPr>
            <a:cxnSpLocks/>
          </p:cNvCxnSpPr>
          <p:nvPr/>
        </p:nvCxnSpPr>
        <p:spPr>
          <a:xfrm flipV="1">
            <a:off x="2687399" y="4653023"/>
            <a:ext cx="406799" cy="662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39CC151-184C-9345-AFAE-711CE1F8322E}"/>
              </a:ext>
            </a:extLst>
          </p:cNvPr>
          <p:cNvCxnSpPr>
            <a:cxnSpLocks/>
          </p:cNvCxnSpPr>
          <p:nvPr/>
        </p:nvCxnSpPr>
        <p:spPr>
          <a:xfrm>
            <a:off x="439587" y="5313646"/>
            <a:ext cx="22478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FF819E6-61A8-1740-83CE-EFCDF0ADCEE3}"/>
              </a:ext>
            </a:extLst>
          </p:cNvPr>
          <p:cNvSpPr txBox="1"/>
          <p:nvPr/>
        </p:nvSpPr>
        <p:spPr>
          <a:xfrm>
            <a:off x="419562" y="4149833"/>
            <a:ext cx="229855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latin typeface="Century Gothic" panose="020B0502020202020204" pitchFamily="34" charset="0"/>
              </a:rPr>
              <a:t>фон элементов интерфейса </a:t>
            </a:r>
            <a:endParaRPr lang="en-RU" sz="2500" dirty="0">
              <a:latin typeface="Century Gothic" panose="020B0502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ED0390-0271-8C47-A088-156C43DA46BD}"/>
              </a:ext>
            </a:extLst>
          </p:cNvPr>
          <p:cNvSpPr>
            <a:spLocks noChangeAspect="1"/>
          </p:cNvSpPr>
          <p:nvPr/>
        </p:nvSpPr>
        <p:spPr>
          <a:xfrm>
            <a:off x="5605953" y="2433600"/>
            <a:ext cx="1260000" cy="1260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>
              <a:solidFill>
                <a:srgbClr val="9E9EAB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595CFEB-0594-BA40-8FAF-07FD98D2FD7D}"/>
              </a:ext>
            </a:extLst>
          </p:cNvPr>
          <p:cNvSpPr>
            <a:spLocks noChangeAspect="1"/>
          </p:cNvSpPr>
          <p:nvPr/>
        </p:nvSpPr>
        <p:spPr>
          <a:xfrm>
            <a:off x="3941998" y="2433113"/>
            <a:ext cx="1260000" cy="1260000"/>
          </a:xfrm>
          <a:prstGeom prst="roundRect">
            <a:avLst/>
          </a:prstGeom>
          <a:solidFill>
            <a:srgbClr val="AF52D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DC0E24-53DA-8742-B20F-9F06C8FDC848}"/>
              </a:ext>
            </a:extLst>
          </p:cNvPr>
          <p:cNvSpPr txBox="1"/>
          <p:nvPr/>
        </p:nvSpPr>
        <p:spPr>
          <a:xfrm>
            <a:off x="5717732" y="205687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#FFFFFF</a:t>
            </a:r>
            <a:endParaRPr lang="en-RU" b="1" dirty="0">
              <a:latin typeface="Century Gothic" panose="020B0502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5382C9B-3C25-194F-9FF5-BEBAD0E5124E}"/>
              </a:ext>
            </a:extLst>
          </p:cNvPr>
          <p:cNvCxnSpPr>
            <a:cxnSpLocks/>
          </p:cNvCxnSpPr>
          <p:nvPr/>
        </p:nvCxnSpPr>
        <p:spPr>
          <a:xfrm flipH="1" flipV="1">
            <a:off x="3581786" y="1866461"/>
            <a:ext cx="399474" cy="6443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A609ED-1C5F-7C44-9ABB-9CE81BCBD186}"/>
              </a:ext>
            </a:extLst>
          </p:cNvPr>
          <p:cNvCxnSpPr>
            <a:cxnSpLocks/>
          </p:cNvCxnSpPr>
          <p:nvPr/>
        </p:nvCxnSpPr>
        <p:spPr>
          <a:xfrm>
            <a:off x="3581786" y="1864800"/>
            <a:ext cx="19366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C095546-D849-4642-B6AA-46B61E31D497}"/>
              </a:ext>
            </a:extLst>
          </p:cNvPr>
          <p:cNvSpPr txBox="1"/>
          <p:nvPr/>
        </p:nvSpPr>
        <p:spPr>
          <a:xfrm>
            <a:off x="3558982" y="1064607"/>
            <a:ext cx="20202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latin typeface="Century Gothic" panose="020B0502020202020204" pitchFamily="34" charset="0"/>
              </a:rPr>
              <a:t>акцентный цвет</a:t>
            </a:r>
            <a:endParaRPr lang="en-RU" sz="25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600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19C-3C84-0E43-8032-0E321DDF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11600"/>
            <a:ext cx="4035518" cy="864000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Century Gothic" panose="020B0502020202020204" pitchFamily="34" charset="0"/>
              </a:rPr>
              <a:t>Авторизация</a:t>
            </a:r>
            <a:endParaRPr lang="en-RU" sz="4000" b="1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67BD9-1CA8-8C46-99DB-398D53FA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D8D01-85B9-BA47-8D26-D97C5FC01864}" type="slidenum">
              <a:rPr lang="en-RU" sz="1600" b="1" smtClean="0">
                <a:latin typeface="Century Gothic" panose="020B0502020202020204" pitchFamily="34" charset="0"/>
              </a:rPr>
              <a:t>9</a:t>
            </a:fld>
            <a:r>
              <a:rPr lang="ru-RU" sz="1600" b="1" dirty="0">
                <a:latin typeface="Century Gothic" panose="020B0502020202020204" pitchFamily="34" charset="0"/>
              </a:rPr>
              <a:t>/16</a:t>
            </a:r>
            <a:endParaRPr lang="en-RU" sz="1600" b="1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20C5C-AB24-C243-B263-BEF31C675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00" y="753452"/>
            <a:ext cx="3244435" cy="610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0A133-815F-8542-87F8-EB68FDAE7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600" y="752400"/>
            <a:ext cx="3244434" cy="61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13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3807</TotalTime>
  <Words>373</Words>
  <Application>Microsoft Macintosh PowerPoint</Application>
  <PresentationFormat>On-screen Show (4:3)</PresentationFormat>
  <Paragraphs>119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Courier New</vt:lpstr>
      <vt:lpstr>Office Theme</vt:lpstr>
      <vt:lpstr>Разработка iOS-приложения  для поиска мастера на час</vt:lpstr>
      <vt:lpstr>Актуальность</vt:lpstr>
      <vt:lpstr>Цель и задачи</vt:lpstr>
      <vt:lpstr>Обзор аналогов</vt:lpstr>
      <vt:lpstr>Варианты использования</vt:lpstr>
      <vt:lpstr>Архитектура приложения</vt:lpstr>
      <vt:lpstr>Реализация</vt:lpstr>
      <vt:lpstr>Дизайн-система</vt:lpstr>
      <vt:lpstr>Авторизация</vt:lpstr>
      <vt:lpstr>Список всех задач</vt:lpstr>
      <vt:lpstr>Создание задачи</vt:lpstr>
      <vt:lpstr>Пользовательские задачи</vt:lpstr>
      <vt:lpstr>Отклики</vt:lpstr>
      <vt:lpstr>Профиль пользователя</vt:lpstr>
      <vt:lpstr>Тестирование</vt:lpstr>
      <vt:lpstr>Основные результаты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iOS-приложения  для поиска мастера на час</dc:title>
  <dc:creator>Microsoft Office User</dc:creator>
  <cp:lastModifiedBy>Microsoft Office User</cp:lastModifiedBy>
  <cp:revision>97</cp:revision>
  <dcterms:created xsi:type="dcterms:W3CDTF">2021-05-26T05:33:33Z</dcterms:created>
  <dcterms:modified xsi:type="dcterms:W3CDTF">2021-06-02T18:25:14Z</dcterms:modified>
</cp:coreProperties>
</file>